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Opposs" initials="DO" lastIdx="0" clrIdx="0">
    <p:extLst>
      <p:ext uri="{19B8F6BF-5375-455C-9EA6-DF929625EA0E}">
        <p15:presenceInfo xmlns:p15="http://schemas.microsoft.com/office/powerpoint/2012/main" userId="S-1-5-21-777725935-1753470192-3977904422-13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838AB-093C-0645-9AFB-3ACFB9728280}" v="6" dt="2019-05-12T16:06:55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844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DEE0-5C05-F542-A36B-769C6B4CC6EE}" type="datetimeFigureOut">
              <a:rPr lang="nl-NL" smtClean="0"/>
              <a:t>20-05-19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44585-7CCE-BC48-9D83-0A8F5C359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95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0457C-35C1-3846-B3D3-BAADBC5A0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0D410F-9375-2642-8E36-2022BCDA9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B7A5DB-57EF-9D48-8995-BA991BE7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E6BF-3640-D34D-BC9A-DBF95C4128EC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F0F2A5-DCC0-9043-A848-10C3C731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EDDE68-75C7-CA4E-B36F-C7F5C73E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27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7E586-CD36-734A-B76A-EB16E31D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D7E264-842F-AE46-A6F1-F00B901FB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6362E8-BC32-F042-82C6-EC5FF8F6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3DB-C2E3-E04B-931A-DC5B9829CEB2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65C01-E191-2447-8776-E3F55A9D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4E6D78-7B49-D44F-A2CE-51323798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9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2375CF-A873-B04F-B385-F119D998B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C60E31-D97E-D84D-A7C0-4D1EEFE01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FA4370-A02F-D543-8DE2-4C469F21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4151-C71A-5A4F-ABF7-E3D23A2C57DA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A50467-EA4B-D040-9C90-7DD97502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DD3F8A-D6D8-A747-ADCE-8098FFAC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25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3B1B2-AD9B-4449-9B24-274AFC12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41B67D-98DC-D24D-BAAB-95EAB72D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AF6B00-85ED-9842-A543-45FE3877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C34D-67C3-5D44-A0A1-9C0DD05058F1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931138-B54F-D04B-9C17-AC06798A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8BAD67-4B31-F944-9AF1-F1D92634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C647-DB60-4042-BF7B-06CC3E5A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FBD832-B6C3-6348-A95E-449AC9B85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560E59-CA84-DF41-905D-58750899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C3F5-8BFD-7346-A1D8-C13032C9B5B2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FD1F82-5B95-2542-BBD4-70AFDADE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5DFCBD-A443-5A48-8680-AEBB8B5C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2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154FA-FD77-F14A-A810-746EBC98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37B8B0-9E9F-0C4E-BF7B-7EABC8ABF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816A6B-23A5-FA4D-84C0-CF6B716F9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94844C-E41F-AE46-AA91-FF3A9802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175F-DC41-5F48-9CAB-0488BAE8F967}" type="datetime1">
              <a:rPr lang="nl-NL" smtClean="0"/>
              <a:t>20-05-19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F3EA74-6D9D-5C44-ACF9-81D42B35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64B564-0FC6-1848-861E-F75BF995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61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DE8EE-07FC-054D-A8C6-B3236042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861599-C1D0-5C4D-8100-64EC816B4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29E52A-3898-F546-AD5E-4F6DE399E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86B45F-55DA-0546-8BA5-CF6A3BD07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DCD063-A208-9C47-8435-CAC218C1A0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FFBDC40-9FA0-E94A-81A1-EBAA35FA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FC13-F03D-0943-8CA5-56818662423F}" type="datetime1">
              <a:rPr lang="nl-NL" smtClean="0"/>
              <a:t>20-05-19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A9134B-BA69-0F40-A5DE-70E603E4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C5B998-D115-6848-8B4A-7235915A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31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0AE6F4-C617-8F40-830D-D3D5CC12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299858F-9B92-F147-9DB9-6AC8015A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8587-A59B-EC46-9C7F-12D9B8AAE629}" type="datetime1">
              <a:rPr lang="nl-NL" smtClean="0"/>
              <a:t>20-05-19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05B145-FD8A-7B40-8F75-15472F6A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792E54-BFF0-6046-8326-0E78DF96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94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D4D0A80-45EC-AF40-878C-88E71A07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3D0-12E1-B940-9CA4-BE38ADD95478}" type="datetime1">
              <a:rPr lang="nl-NL" smtClean="0"/>
              <a:t>20-05-19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4E3D61-EA0C-4444-904B-38AB8C57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A904C3-E0AD-834B-836D-CBFBA5AA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62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33DF2-0F6E-8A43-9BEF-9A125110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FA7B40-48C2-014D-9556-2214B7A42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87DED7-6329-1D4C-947B-046E14327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F797BB-8D4C-3746-AA1C-7847D49D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84C1-1D63-6547-B315-36B255D26626}" type="datetime1">
              <a:rPr lang="nl-NL" smtClean="0"/>
              <a:t>20-05-19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984540-ADD5-0D49-AF18-36626D46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4EDEEB-D213-FF49-A96D-70C6BFE4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79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93983-5A61-AF46-A88B-60F32E9E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665CF8-2F7F-D84B-835A-9FFA5D8C2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A48BD7-8A4D-F64E-B680-3ABC22FF4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D62FC0-1067-434D-AC4D-6D63B479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4A89-7FE5-ED4C-A6E5-87FF3A7AFD0C}" type="datetime1">
              <a:rPr lang="nl-NL" smtClean="0"/>
              <a:t>20-05-19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5C4498-8897-A44C-88CE-B02BFA7A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91ADCF-46BF-AA48-8C3E-B81F199D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39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DEFC0D-3563-DD46-A129-A62D1DDB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234D38-088C-FF4C-9EB2-A8E868D1A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0996FF-2294-3F4A-816E-60CDFC40F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BBC7-C0F8-7D41-80A9-8A3C3DEA0981}" type="datetime1">
              <a:rPr lang="nl-NL" smtClean="0"/>
              <a:t>20-05-19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9031CC-07BF-474C-A0F0-08601EC16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064EC9-38FB-3A47-BEDC-06AD4A759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C83C-A1E7-A241-B022-FBAE77F439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72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2D493-B74E-324B-BB2D-59F441F57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448"/>
            <a:ext cx="9144000" cy="2387600"/>
          </a:xfrm>
        </p:spPr>
        <p:txBody>
          <a:bodyPr>
            <a:normAutofit/>
          </a:bodyPr>
          <a:lstStyle/>
          <a:p>
            <a:r>
              <a:rPr lang="nl-NL" b="1"/>
              <a:t>Framework for Recognition</a:t>
            </a:r>
            <a:br>
              <a:rPr lang="nl-NL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5C2542-8BBA-064E-B64A-D219D1A17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7771"/>
            <a:ext cx="8011886" cy="2950029"/>
          </a:xfrm>
        </p:spPr>
        <p:txBody>
          <a:bodyPr>
            <a:normAutofit fontScale="85000" lnSpcReduction="20000"/>
          </a:bodyPr>
          <a:lstStyle/>
          <a:p>
            <a:r>
              <a:rPr lang="nl-NL" sz="4000" dirty="0" err="1"/>
              <a:t>Work</a:t>
            </a:r>
            <a:r>
              <a:rPr lang="nl-NL" sz="4000" dirty="0"/>
              <a:t> in </a:t>
            </a:r>
            <a:r>
              <a:rPr lang="nl-NL" sz="4000" dirty="0" err="1"/>
              <a:t>Progress</a:t>
            </a:r>
            <a:endParaRPr lang="nl-NL" sz="4000" dirty="0"/>
          </a:p>
          <a:p>
            <a:endParaRPr lang="nl-NL" sz="4000" dirty="0"/>
          </a:p>
          <a:p>
            <a:r>
              <a:rPr lang="nl-NL" sz="4000" dirty="0"/>
              <a:t>Jan Wiegers</a:t>
            </a:r>
          </a:p>
          <a:p>
            <a:br>
              <a:rPr lang="nl-NL" sz="4000" dirty="0"/>
            </a:br>
            <a:r>
              <a:rPr lang="nl-NL" sz="4000" dirty="0"/>
              <a:t>International Association </a:t>
            </a:r>
          </a:p>
          <a:p>
            <a:r>
              <a:rPr lang="nl-NL" sz="4000" dirty="0" err="1"/>
              <a:t>for</a:t>
            </a:r>
            <a:r>
              <a:rPr lang="nl-NL" sz="4000" dirty="0"/>
              <a:t> </a:t>
            </a:r>
            <a:r>
              <a:rPr lang="nl-NL" sz="4000" dirty="0" err="1"/>
              <a:t>Educational</a:t>
            </a:r>
            <a:r>
              <a:rPr lang="nl-NL" sz="4000" dirty="0"/>
              <a:t> Assessment</a:t>
            </a:r>
          </a:p>
        </p:txBody>
      </p:sp>
      <p:pic>
        <p:nvPicPr>
          <p:cNvPr id="5" name="Picture 3" descr="IAEA-logo">
            <a:extLst>
              <a:ext uri="{FF2B5EF4-FFF2-40B4-BE49-F238E27FC236}">
                <a16:creationId xmlns:a16="http://schemas.microsoft.com/office/drawing/2014/main" id="{4BEB0531-DAC2-434D-90AE-A0A0BDE053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857" y="4276953"/>
            <a:ext cx="2820610" cy="2235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47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Section</a:t>
            </a:r>
            <a:r>
              <a:rPr lang="nl-NL" dirty="0"/>
              <a:t> 3: Evaluation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10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D9F350-B5F8-4245-8464-C971E806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36306" cy="4351338"/>
          </a:xfrm>
        </p:spPr>
        <p:txBody>
          <a:bodyPr/>
          <a:lstStyle/>
          <a:p>
            <a:r>
              <a:rPr lang="nl-NL" dirty="0"/>
              <a:t>Procedures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ensure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assessments are of </a:t>
            </a:r>
            <a:r>
              <a:rPr lang="nl-NL" dirty="0" err="1"/>
              <a:t>suitable</a:t>
            </a:r>
            <a:r>
              <a:rPr lang="nl-NL" dirty="0"/>
              <a:t> </a:t>
            </a:r>
            <a:r>
              <a:rPr lang="nl-NL" dirty="0" err="1"/>
              <a:t>quality</a:t>
            </a:r>
            <a:endParaRPr lang="nl-NL" dirty="0"/>
          </a:p>
          <a:p>
            <a:r>
              <a:rPr lang="nl-NL" dirty="0"/>
              <a:t>Evaluation of </a:t>
            </a:r>
            <a:r>
              <a:rPr lang="nl-NL" dirty="0" err="1"/>
              <a:t>processes</a:t>
            </a:r>
            <a:r>
              <a:rPr lang="nl-NL" dirty="0"/>
              <a:t> </a:t>
            </a:r>
            <a:r>
              <a:rPr lang="nl-NL" dirty="0" err="1"/>
              <a:t>against</a:t>
            </a:r>
            <a:r>
              <a:rPr lang="nl-NL" dirty="0"/>
              <a:t> well </a:t>
            </a:r>
            <a:r>
              <a:rPr lang="nl-NL" dirty="0" err="1"/>
              <a:t>established</a:t>
            </a:r>
            <a:r>
              <a:rPr lang="nl-NL" dirty="0"/>
              <a:t> criteria:</a:t>
            </a:r>
          </a:p>
          <a:p>
            <a:pPr lvl="1"/>
            <a:r>
              <a:rPr lang="nl-NL" dirty="0" err="1"/>
              <a:t>Relevance</a:t>
            </a:r>
            <a:endParaRPr lang="nl-NL" dirty="0"/>
          </a:p>
          <a:p>
            <a:pPr lvl="1"/>
            <a:r>
              <a:rPr lang="nl-NL" dirty="0" err="1"/>
              <a:t>Representation</a:t>
            </a:r>
            <a:endParaRPr lang="nl-NL" dirty="0"/>
          </a:p>
          <a:p>
            <a:pPr lvl="1"/>
            <a:r>
              <a:rPr lang="nl-NL" dirty="0" err="1"/>
              <a:t>Reliability</a:t>
            </a:r>
            <a:endParaRPr lang="nl-NL" dirty="0"/>
          </a:p>
          <a:p>
            <a:r>
              <a:rPr lang="nl-NL" dirty="0" err="1"/>
              <a:t>Areas</a:t>
            </a:r>
            <a:r>
              <a:rPr lang="nl-NL" dirty="0"/>
              <a:t>, relevant to its particular context should be identified and prioritised and evidence collected, deemed relevant and sufficient.</a:t>
            </a:r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,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organization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better</a:t>
            </a:r>
            <a:r>
              <a:rPr lang="nl-NL" dirty="0"/>
              <a:t> </a:t>
            </a:r>
            <a:r>
              <a:rPr lang="nl-NL" dirty="0" err="1"/>
              <a:t>prepared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take action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mitigate</a:t>
            </a:r>
            <a:r>
              <a:rPr lang="nl-NL" dirty="0"/>
              <a:t> </a:t>
            </a:r>
            <a:r>
              <a:rPr lang="nl-NL" dirty="0" err="1"/>
              <a:t>identified</a:t>
            </a:r>
            <a:r>
              <a:rPr lang="nl-NL" dirty="0"/>
              <a:t> </a:t>
            </a:r>
            <a:r>
              <a:rPr lang="nl-NL" dirty="0" err="1"/>
              <a:t>threats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back-up </a:t>
            </a:r>
            <a:r>
              <a:rPr lang="nl-NL" dirty="0" err="1"/>
              <a:t>arrangements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contingency</a:t>
            </a:r>
            <a:r>
              <a:rPr lang="nl-NL" dirty="0"/>
              <a:t> </a:t>
            </a:r>
            <a:r>
              <a:rPr lang="nl-NL" dirty="0" err="1"/>
              <a:t>plans</a:t>
            </a:r>
            <a:endParaRPr lang="nl-NL" dirty="0"/>
          </a:p>
        </p:txBody>
      </p:sp>
      <p:pic>
        <p:nvPicPr>
          <p:cNvPr id="5" name="Picture 3" descr="IAEA-logo">
            <a:extLst>
              <a:ext uri="{FF2B5EF4-FFF2-40B4-BE49-F238E27FC236}">
                <a16:creationId xmlns:a16="http://schemas.microsoft.com/office/drawing/2014/main" id="{ECFCDADD-6C26-F449-B1D2-D201D433A3D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29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Section 3: Evaluation (</a:t>
            </a:r>
            <a:r>
              <a:rPr lang="nl-NL" dirty="0" err="1"/>
              <a:t>continued</a:t>
            </a:r>
            <a:r>
              <a:rPr lang="nl-NL" dirty="0"/>
              <a:t>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11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DA4745-F490-4646-9113-19A01C7F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36" y="1408766"/>
            <a:ext cx="10242176" cy="4947584"/>
          </a:xfrm>
        </p:spPr>
        <p:txBody>
          <a:bodyPr>
            <a:normAutofit lnSpcReduction="10000"/>
          </a:bodyPr>
          <a:lstStyle/>
          <a:p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threat</a:t>
            </a:r>
            <a:r>
              <a:rPr lang="nl-NL" dirty="0"/>
              <a:t> types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relevant in </a:t>
            </a:r>
            <a:r>
              <a:rPr lang="nl-NL" dirty="0" err="1"/>
              <a:t>every</a:t>
            </a:r>
            <a:r>
              <a:rPr lang="nl-NL" dirty="0"/>
              <a:t> </a:t>
            </a:r>
            <a:r>
              <a:rPr lang="nl-NL" dirty="0" err="1"/>
              <a:t>situation</a:t>
            </a:r>
            <a:endParaRPr lang="nl-NL" dirty="0"/>
          </a:p>
          <a:p>
            <a:r>
              <a:rPr lang="nl-NL" dirty="0"/>
              <a:t>The IAEA </a:t>
            </a:r>
            <a:r>
              <a:rPr lang="nl-NL" dirty="0" err="1"/>
              <a:t>working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 </a:t>
            </a:r>
            <a:r>
              <a:rPr lang="nl-NL" dirty="0" err="1"/>
              <a:t>worked</a:t>
            </a:r>
            <a:r>
              <a:rPr lang="nl-NL" dirty="0"/>
              <a:t> out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 (</a:t>
            </a:r>
            <a:r>
              <a:rPr lang="nl-NL" dirty="0" err="1"/>
              <a:t>see</a:t>
            </a:r>
            <a:r>
              <a:rPr lang="nl-NL" dirty="0"/>
              <a:t> full paper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of </a:t>
            </a:r>
            <a:r>
              <a:rPr lang="nl-NL" dirty="0" err="1"/>
              <a:t>them</a:t>
            </a:r>
            <a:r>
              <a:rPr lang="nl-NL" dirty="0"/>
              <a:t>)</a:t>
            </a:r>
          </a:p>
          <a:p>
            <a:r>
              <a:rPr lang="nl-NL" dirty="0"/>
              <a:t>Each example was </a:t>
            </a:r>
            <a:r>
              <a:rPr lang="nl-NL" dirty="0" err="1"/>
              <a:t>developed</a:t>
            </a:r>
            <a:r>
              <a:rPr lang="nl-NL" dirty="0"/>
              <a:t> by taking one aspect of a process described in section 2, considering the three types of threats</a:t>
            </a:r>
          </a:p>
          <a:p>
            <a:r>
              <a:rPr lang="nl-NL" dirty="0"/>
              <a:t>For </a:t>
            </a:r>
            <a:r>
              <a:rPr lang="nl-NL" dirty="0" err="1"/>
              <a:t>example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A </a:t>
            </a:r>
            <a:r>
              <a:rPr lang="nl-NL" dirty="0" err="1"/>
              <a:t>threat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50-item MC </a:t>
            </a:r>
            <a:r>
              <a:rPr lang="nl-NL" dirty="0" err="1"/>
              <a:t>exam</a:t>
            </a:r>
            <a:r>
              <a:rPr lang="nl-NL" dirty="0"/>
              <a:t>, taken on screen,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</a:t>
            </a:r>
            <a:r>
              <a:rPr lang="nl-NL" dirty="0" err="1"/>
              <a:t>threat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 3 </a:t>
            </a:r>
            <a:r>
              <a:rPr lang="nl-NL" dirty="0" err="1"/>
              <a:t>hour</a:t>
            </a:r>
            <a:r>
              <a:rPr lang="nl-NL" dirty="0"/>
              <a:t> </a:t>
            </a:r>
            <a:r>
              <a:rPr lang="nl-NL" dirty="0" err="1"/>
              <a:t>written</a:t>
            </a:r>
            <a:r>
              <a:rPr lang="nl-NL" dirty="0"/>
              <a:t> essay paper.</a:t>
            </a:r>
          </a:p>
          <a:p>
            <a:pPr lvl="1"/>
            <a:r>
              <a:rPr lang="nl-NL" dirty="0" err="1"/>
              <a:t>Exam</a:t>
            </a:r>
            <a:r>
              <a:rPr lang="nl-NL" dirty="0"/>
              <a:t> development: does </a:t>
            </a:r>
            <a:r>
              <a:rPr lang="nl-NL" dirty="0" err="1"/>
              <a:t>the</a:t>
            </a:r>
            <a:r>
              <a:rPr lang="nl-NL" dirty="0"/>
              <a:t> blueprint </a:t>
            </a:r>
            <a:r>
              <a:rPr lang="nl-NL" dirty="0" err="1"/>
              <a:t>under</a:t>
            </a:r>
            <a:r>
              <a:rPr lang="nl-NL" dirty="0"/>
              <a:t> or over </a:t>
            </a:r>
            <a:r>
              <a:rPr lang="nl-NL" dirty="0" err="1"/>
              <a:t>represents</a:t>
            </a:r>
            <a:r>
              <a:rPr lang="nl-NL" dirty="0"/>
              <a:t> </a:t>
            </a:r>
            <a:r>
              <a:rPr lang="nl-NL" dirty="0" err="1"/>
              <a:t>parts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syllabus</a:t>
            </a:r>
          </a:p>
          <a:p>
            <a:pPr lvl="1"/>
            <a:r>
              <a:rPr lang="nl-NL" dirty="0"/>
              <a:t>Exam administration: does insufficient training or incompetent invigilator behaviour affect the standardized conduct of examination and so compromise the reliabilty of student performance?</a:t>
            </a:r>
          </a:p>
          <a:p>
            <a:endParaRPr lang="nl-NL" dirty="0"/>
          </a:p>
        </p:txBody>
      </p:sp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8FA837C2-F88C-644B-ACC7-9E394499D8C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29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CONCLUSION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12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058706-B87D-0F4E-B4C2-9EFD11D6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framework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recognition</a:t>
            </a:r>
            <a:r>
              <a:rPr lang="nl-NL" dirty="0"/>
              <a:t> is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very</a:t>
            </a:r>
            <a:r>
              <a:rPr lang="nl-NL" dirty="0"/>
              <a:t> important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indispensable</a:t>
            </a:r>
            <a:r>
              <a:rPr lang="nl-NL" dirty="0"/>
              <a:t> instrument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every</a:t>
            </a:r>
            <a:r>
              <a:rPr lang="nl-NL" dirty="0"/>
              <a:t> </a:t>
            </a:r>
            <a:r>
              <a:rPr lang="nl-NL" dirty="0" err="1"/>
              <a:t>exam</a:t>
            </a:r>
            <a:r>
              <a:rPr lang="nl-NL" dirty="0"/>
              <a:t> </a:t>
            </a:r>
            <a:r>
              <a:rPr lang="nl-NL" dirty="0" err="1"/>
              <a:t>organization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world</a:t>
            </a:r>
            <a:endParaRPr lang="nl-NL" dirty="0"/>
          </a:p>
          <a:p>
            <a:r>
              <a:rPr lang="nl-NL" dirty="0"/>
              <a:t>The IAEA wants </a:t>
            </a:r>
            <a:r>
              <a:rPr lang="nl-NL" dirty="0" err="1"/>
              <a:t>to</a:t>
            </a:r>
            <a:r>
              <a:rPr lang="nl-NL" dirty="0"/>
              <a:t> take </a:t>
            </a:r>
            <a:r>
              <a:rPr lang="nl-NL" dirty="0" err="1"/>
              <a:t>the</a:t>
            </a:r>
            <a:r>
              <a:rPr lang="nl-NL" dirty="0"/>
              <a:t> lead in </a:t>
            </a:r>
            <a:r>
              <a:rPr lang="nl-NL" dirty="0" err="1"/>
              <a:t>giving</a:t>
            </a:r>
            <a:r>
              <a:rPr lang="nl-NL" dirty="0"/>
              <a:t> support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its</a:t>
            </a:r>
            <a:r>
              <a:rPr lang="nl-NL" dirty="0"/>
              <a:t> members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developing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framework</a:t>
            </a:r>
            <a:endParaRPr lang="nl-NL" dirty="0"/>
          </a:p>
          <a:p>
            <a:r>
              <a:rPr lang="nl-NL" dirty="0"/>
              <a:t>BUT: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only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done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active</a:t>
            </a:r>
            <a:r>
              <a:rPr lang="nl-NL" dirty="0"/>
              <a:t> </a:t>
            </a:r>
            <a:r>
              <a:rPr lang="nl-NL" dirty="0" err="1"/>
              <a:t>participation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IAEA members</a:t>
            </a:r>
          </a:p>
          <a:p>
            <a:r>
              <a:rPr lang="nl-NL" dirty="0"/>
              <a:t>Join the upcoming IAEA conference in Azerbaijan (22-27 </a:t>
            </a:r>
            <a:r>
              <a:rPr lang="nl-NL" strike="sngStrike" dirty="0"/>
              <a:t>s</a:t>
            </a:r>
            <a:r>
              <a:rPr lang="nl-NL" dirty="0"/>
              <a:t>September) and take part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discussions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/>
              <a:t>framework.</a:t>
            </a:r>
            <a:endParaRPr lang="nl-NL" dirty="0"/>
          </a:p>
          <a:p>
            <a:endParaRPr lang="nl-NL" dirty="0"/>
          </a:p>
        </p:txBody>
      </p:sp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B91D48B8-281D-C54C-BBC1-D081DF60F36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691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680FDB5-5D21-524D-8D81-497C0341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24023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err="1"/>
              <a:t>Thank</a:t>
            </a:r>
            <a:r>
              <a:rPr lang="nl-NL" sz="6000" b="1" dirty="0"/>
              <a:t> </a:t>
            </a:r>
            <a:r>
              <a:rPr lang="nl-NL" sz="6000" b="1" dirty="0" err="1"/>
              <a:t>you</a:t>
            </a:r>
            <a:endParaRPr lang="nl-NL" sz="6000" b="1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13</a:t>
            </a:fld>
            <a:endParaRPr lang="nl-NL"/>
          </a:p>
        </p:txBody>
      </p:sp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F0D7FBDC-BA6C-744C-BBBD-D84D1588F13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4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47E8C7-FB3B-5845-ABF1-F59F232F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085" y="1690688"/>
            <a:ext cx="10515600" cy="4351338"/>
          </a:xfrm>
        </p:spPr>
        <p:txBody>
          <a:bodyPr/>
          <a:lstStyle/>
          <a:p>
            <a:r>
              <a:rPr lang="nl-NL" dirty="0" err="1"/>
              <a:t>Cause</a:t>
            </a:r>
            <a:endParaRPr lang="nl-NL" dirty="0"/>
          </a:p>
          <a:p>
            <a:r>
              <a:rPr lang="nl-NL" dirty="0" err="1"/>
              <a:t>Purpose</a:t>
            </a:r>
            <a:endParaRPr lang="nl-NL" dirty="0"/>
          </a:p>
          <a:p>
            <a:r>
              <a:rPr lang="nl-NL" dirty="0"/>
              <a:t>Approach</a:t>
            </a:r>
          </a:p>
          <a:p>
            <a:r>
              <a:rPr lang="nl-NL" dirty="0"/>
              <a:t>Work in progress: the framework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examination organisation</a:t>
            </a:r>
          </a:p>
          <a:p>
            <a:pPr lvl="1"/>
            <a:r>
              <a:rPr lang="nl-NL" dirty="0"/>
              <a:t>The </a:t>
            </a:r>
            <a:r>
              <a:rPr lang="nl-NL" dirty="0" err="1"/>
              <a:t>personnel</a:t>
            </a:r>
            <a:endParaRPr lang="nl-NL" dirty="0"/>
          </a:p>
          <a:p>
            <a:pPr lvl="1"/>
            <a:r>
              <a:rPr lang="nl-NL" dirty="0"/>
              <a:t>The </a:t>
            </a:r>
            <a:r>
              <a:rPr lang="nl-NL" dirty="0" err="1"/>
              <a:t>key</a:t>
            </a:r>
            <a:r>
              <a:rPr lang="nl-NL" dirty="0"/>
              <a:t> </a:t>
            </a:r>
            <a:r>
              <a:rPr lang="nl-NL" dirty="0" err="1"/>
              <a:t>operational</a:t>
            </a:r>
            <a:r>
              <a:rPr lang="nl-NL" dirty="0"/>
              <a:t> </a:t>
            </a:r>
            <a:r>
              <a:rPr lang="nl-NL" dirty="0" err="1"/>
              <a:t>processes</a:t>
            </a:r>
            <a:endParaRPr lang="nl-NL" dirty="0"/>
          </a:p>
          <a:p>
            <a:pPr lvl="1"/>
            <a:r>
              <a:rPr lang="nl-NL" dirty="0" err="1"/>
              <a:t>Self-evaluation</a:t>
            </a:r>
            <a:r>
              <a:rPr lang="nl-NL" dirty="0"/>
              <a:t> of </a:t>
            </a:r>
            <a:r>
              <a:rPr lang="nl-NL" dirty="0" err="1"/>
              <a:t>own</a:t>
            </a:r>
            <a:r>
              <a:rPr lang="nl-NL" dirty="0"/>
              <a:t> </a:t>
            </a:r>
            <a:r>
              <a:rPr lang="nl-NL" dirty="0" err="1"/>
              <a:t>processes</a:t>
            </a:r>
            <a:r>
              <a:rPr lang="nl-NL" dirty="0"/>
              <a:t> </a:t>
            </a:r>
            <a:r>
              <a:rPr lang="nl-NL" dirty="0" err="1"/>
              <a:t>against</a:t>
            </a:r>
            <a:r>
              <a:rPr lang="nl-NL" dirty="0"/>
              <a:t> </a:t>
            </a:r>
            <a:r>
              <a:rPr lang="nl-NL" dirty="0" err="1"/>
              <a:t>three</a:t>
            </a:r>
            <a:r>
              <a:rPr lang="nl-NL" dirty="0"/>
              <a:t> well </a:t>
            </a:r>
            <a:r>
              <a:rPr lang="nl-NL" dirty="0" err="1"/>
              <a:t>established</a:t>
            </a:r>
            <a:r>
              <a:rPr lang="nl-NL" dirty="0"/>
              <a:t> criteria </a:t>
            </a:r>
          </a:p>
          <a:p>
            <a:r>
              <a:rPr lang="nl-NL" dirty="0" err="1"/>
              <a:t>Discussion</a:t>
            </a:r>
            <a:endParaRPr lang="nl-NL" dirty="0"/>
          </a:p>
          <a:p>
            <a:r>
              <a:rPr lang="nl-NL" dirty="0"/>
              <a:t>Call for contributions at the 2019 IAEA conference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590A12-B321-C340-A245-F832B481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2</a:t>
            </a:fld>
            <a:endParaRPr lang="nl-NL"/>
          </a:p>
        </p:txBody>
      </p:sp>
      <p:pic>
        <p:nvPicPr>
          <p:cNvPr id="7" name="Picture 3" descr="IAEA-logo">
            <a:extLst>
              <a:ext uri="{FF2B5EF4-FFF2-40B4-BE49-F238E27FC236}">
                <a16:creationId xmlns:a16="http://schemas.microsoft.com/office/drawing/2014/main" id="{03FAF473-BCD4-814D-8DB6-A64AA220F4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297" y="4687131"/>
            <a:ext cx="1642534" cy="1669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93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Cause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47E8C7-FB3B-5845-ABF1-F59F232F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138"/>
            <a:ext cx="10515600" cy="3622449"/>
          </a:xfrm>
        </p:spPr>
        <p:txBody>
          <a:bodyPr/>
          <a:lstStyle/>
          <a:p>
            <a:r>
              <a:rPr lang="nl-NL" dirty="0"/>
              <a:t>The need for an international standard: set of benchmarks of good practice to increase the trust and confidence from stakeholders</a:t>
            </a:r>
          </a:p>
          <a:p>
            <a:endParaRPr lang="nl-NL" dirty="0"/>
          </a:p>
          <a:p>
            <a:r>
              <a:rPr lang="nl-NL" dirty="0" err="1"/>
              <a:t>Discussion</a:t>
            </a:r>
            <a:r>
              <a:rPr lang="nl-NL" dirty="0"/>
              <a:t> in 2016 IAEA conference Cape Town: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improve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support </a:t>
            </a:r>
            <a:r>
              <a:rPr lang="nl-NL" dirty="0" err="1"/>
              <a:t>from</a:t>
            </a:r>
            <a:r>
              <a:rPr lang="nl-NL" dirty="0"/>
              <a:t> IAEA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their</a:t>
            </a:r>
            <a:r>
              <a:rPr lang="nl-NL" dirty="0"/>
              <a:t> members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 practical </a:t>
            </a:r>
            <a:r>
              <a:rPr lang="nl-NL" dirty="0" err="1"/>
              <a:t>framework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operational</a:t>
            </a:r>
            <a:r>
              <a:rPr lang="nl-NL" dirty="0"/>
              <a:t> </a:t>
            </a:r>
            <a:r>
              <a:rPr lang="nl-NL" dirty="0" err="1"/>
              <a:t>contexts</a:t>
            </a:r>
            <a:endParaRPr lang="nl-NL" dirty="0"/>
          </a:p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1C111-FE8E-5B42-B2D0-1504BBF7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3</a:t>
            </a:fld>
            <a:endParaRPr lang="nl-NL"/>
          </a:p>
        </p:txBody>
      </p:sp>
      <p:pic>
        <p:nvPicPr>
          <p:cNvPr id="7" name="Picture 3" descr="IAEA-logo">
            <a:extLst>
              <a:ext uri="{FF2B5EF4-FFF2-40B4-BE49-F238E27FC236}">
                <a16:creationId xmlns:a16="http://schemas.microsoft.com/office/drawing/2014/main" id="{C210665F-7C87-CB46-BD11-E97ACD4A3C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933" y="4687131"/>
            <a:ext cx="1642534" cy="1669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0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Diagram </a:t>
            </a:r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framework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A743B9-1D24-8C41-AD59-51889A7F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4</a:t>
            </a:fld>
            <a:endParaRPr lang="nl-NL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3C3889F2-DC23-164F-AD3C-2B8E7941308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2659" y="1690688"/>
            <a:ext cx="9278725" cy="4621212"/>
          </a:xfrm>
          <a:prstGeom prst="rect">
            <a:avLst/>
          </a:prstGeom>
        </p:spPr>
      </p:pic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7EA5614A-921B-C546-85D9-274F148EEAF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133" y="4927600"/>
            <a:ext cx="1443567" cy="1565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415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pPr algn="ctr"/>
            <a:r>
              <a:rPr lang="nl-NL" dirty="0"/>
              <a:t>The </a:t>
            </a:r>
            <a:r>
              <a:rPr lang="nl-NL" dirty="0" err="1"/>
              <a:t>framework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47E8C7-FB3B-5845-ABF1-F59F232F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194"/>
            <a:ext cx="10515600" cy="50491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contribute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examination </a:t>
            </a:r>
            <a:r>
              <a:rPr lang="nl-NL" dirty="0" err="1"/>
              <a:t>organisation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The key operational processes that are used during an examin</a:t>
            </a:r>
            <a:r>
              <a:rPr lang="nl-NL" strike="sngStrike" dirty="0"/>
              <a:t>i</a:t>
            </a:r>
            <a:r>
              <a:rPr lang="nl-NL" dirty="0"/>
              <a:t>ation cycle: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Exam</a:t>
            </a:r>
            <a:r>
              <a:rPr lang="nl-NL" dirty="0"/>
              <a:t> development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Exam</a:t>
            </a:r>
            <a:r>
              <a:rPr lang="nl-NL" dirty="0"/>
              <a:t> </a:t>
            </a:r>
            <a:r>
              <a:rPr lang="nl-NL" dirty="0" err="1"/>
              <a:t>administration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Marking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Grading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reporting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Self-evaluation against three criteria presented as types of threat: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Irrelevance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Misrepresentation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Unreliability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Another</a:t>
            </a:r>
            <a:r>
              <a:rPr lang="nl-NL" dirty="0"/>
              <a:t> type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83292-1820-0041-8C26-789D4D3C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5</a:t>
            </a:fld>
            <a:endParaRPr lang="nl-NL"/>
          </a:p>
        </p:txBody>
      </p:sp>
      <p:pic>
        <p:nvPicPr>
          <p:cNvPr id="7" name="Picture 3" descr="IAEA-logo">
            <a:extLst>
              <a:ext uri="{FF2B5EF4-FFF2-40B4-BE49-F238E27FC236}">
                <a16:creationId xmlns:a16="http://schemas.microsoft.com/office/drawing/2014/main" id="{FFF4A93F-F00B-CA44-9A47-AEDB4D623B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933" y="4842933"/>
            <a:ext cx="1642534" cy="1669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51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42B4C-2E04-8645-9179-FE26A08F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Section</a:t>
            </a:r>
            <a:r>
              <a:rPr lang="nl-NL" dirty="0"/>
              <a:t> 1: </a:t>
            </a:r>
            <a:r>
              <a:rPr lang="nl-NL" dirty="0" err="1"/>
              <a:t>Personnel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06EB58-87E4-D646-9ABD-01F99B5E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827212"/>
            <a:ext cx="1071517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An examination organization should </a:t>
            </a:r>
            <a:r>
              <a:rPr lang="nl-NL" dirty="0" err="1"/>
              <a:t>ensure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it meets these four criteria: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Senior </a:t>
            </a:r>
            <a:r>
              <a:rPr lang="nl-NL" dirty="0" err="1"/>
              <a:t>officers</a:t>
            </a:r>
            <a:r>
              <a:rPr lang="nl-NL" dirty="0"/>
              <a:t> are </a:t>
            </a:r>
            <a:r>
              <a:rPr lang="nl-NL" dirty="0" err="1"/>
              <a:t>suitable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role</a:t>
            </a:r>
            <a:r>
              <a:rPr lang="nl-NL" dirty="0"/>
              <a:t>: personal </a:t>
            </a:r>
            <a:r>
              <a:rPr lang="nl-NL" dirty="0" err="1"/>
              <a:t>and</a:t>
            </a:r>
            <a:r>
              <a:rPr lang="nl-NL" dirty="0"/>
              <a:t> professional </a:t>
            </a:r>
            <a:r>
              <a:rPr lang="nl-NL" dirty="0" err="1"/>
              <a:t>integrity</a:t>
            </a:r>
            <a:r>
              <a:rPr lang="nl-NL" dirty="0"/>
              <a:t>: </a:t>
            </a:r>
            <a:r>
              <a:rPr lang="nl-NL" dirty="0" err="1"/>
              <a:t>honest</a:t>
            </a:r>
            <a:r>
              <a:rPr lang="nl-NL" dirty="0"/>
              <a:t>, </a:t>
            </a:r>
            <a:r>
              <a:rPr lang="nl-NL" dirty="0" err="1"/>
              <a:t>trustworthy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dependable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demonstrating</a:t>
            </a:r>
            <a:r>
              <a:rPr lang="nl-NL" dirty="0"/>
              <a:t> sound </a:t>
            </a:r>
            <a:r>
              <a:rPr lang="nl-NL" dirty="0" err="1"/>
              <a:t>moral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ethical</a:t>
            </a:r>
            <a:r>
              <a:rPr lang="nl-NL" dirty="0"/>
              <a:t> </a:t>
            </a:r>
            <a:r>
              <a:rPr lang="nl-NL" dirty="0" err="1"/>
              <a:t>principles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 err="1"/>
              <a:t>Some</a:t>
            </a:r>
            <a:r>
              <a:rPr lang="nl-NL" dirty="0"/>
              <a:t> have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advanced</a:t>
            </a:r>
            <a:r>
              <a:rPr lang="nl-NL" dirty="0"/>
              <a:t> training in </a:t>
            </a:r>
            <a:r>
              <a:rPr lang="nl-NL" dirty="0" err="1"/>
              <a:t>educational</a:t>
            </a:r>
            <a:r>
              <a:rPr lang="nl-NL" dirty="0"/>
              <a:t> 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err="1"/>
              <a:t>Some</a:t>
            </a:r>
            <a:r>
              <a:rPr lang="nl-NL" dirty="0"/>
              <a:t> have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advanced</a:t>
            </a:r>
            <a:r>
              <a:rPr lang="nl-NL" dirty="0"/>
              <a:t> training in business management</a:t>
            </a:r>
          </a:p>
          <a:p>
            <a:pPr lvl="1"/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A workforce of appropriate size, adequately staffed to ensure the delivery of both </a:t>
            </a:r>
            <a:r>
              <a:rPr lang="nl-NL" dirty="0" err="1"/>
              <a:t>academic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administrative outcomes. Has academic, managerial, administrative and psychometric expertise.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FD8F2C6-DA26-E040-88DB-4E173B69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6</a:t>
            </a:fld>
            <a:endParaRPr lang="nl-NL"/>
          </a:p>
        </p:txBody>
      </p:sp>
      <p:pic>
        <p:nvPicPr>
          <p:cNvPr id="5" name="Picture 3" descr="IAEA-logo">
            <a:extLst>
              <a:ext uri="{FF2B5EF4-FFF2-40B4-BE49-F238E27FC236}">
                <a16:creationId xmlns:a16="http://schemas.microsoft.com/office/drawing/2014/main" id="{97566CED-BC5D-1B4A-9F0D-88EF7C497EC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050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3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Personnel (</a:t>
            </a:r>
            <a:r>
              <a:rPr lang="nl-NL" dirty="0" err="1"/>
              <a:t>continued</a:t>
            </a:r>
            <a:r>
              <a:rPr lang="nl-NL" dirty="0"/>
              <a:t>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7</a:t>
            </a:fld>
            <a:endParaRPr lang="nl-NL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82DF9D99-0C86-4F4A-90A9-D60B06AD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nl-NL" dirty="0"/>
              <a:t>Adequate training for its people: monitoring and evaluating this (remains fit for its purpose and effective). And plans ensuring readiness for future changes.</a:t>
            </a:r>
          </a:p>
          <a:p>
            <a:pPr marL="514350" indent="-514350">
              <a:buFont typeface="+mj-lt"/>
              <a:buAutoNum type="arabicPeriod" startAt="3"/>
            </a:pPr>
            <a:endParaRPr lang="nl-NL" dirty="0"/>
          </a:p>
          <a:p>
            <a:pPr marL="514350" indent="-514350">
              <a:buFont typeface="+mj-lt"/>
              <a:buAutoNum type="arabicPeriod" startAt="3"/>
            </a:pPr>
            <a:r>
              <a:rPr lang="nl-NL" dirty="0"/>
              <a:t>It has quality assurance and business continuity processes: regu</a:t>
            </a:r>
            <a:r>
              <a:rPr lang="nl-NL" strike="sngStrike" dirty="0"/>
              <a:t>r</a:t>
            </a:r>
            <a:r>
              <a:rPr lang="nl-NL" dirty="0"/>
              <a:t>larly reviewed, updated and audited.</a:t>
            </a:r>
          </a:p>
        </p:txBody>
      </p:sp>
      <p:pic>
        <p:nvPicPr>
          <p:cNvPr id="9" name="Picture 3" descr="IAEA-logo">
            <a:extLst>
              <a:ext uri="{FF2B5EF4-FFF2-40B4-BE49-F238E27FC236}">
                <a16:creationId xmlns:a16="http://schemas.microsoft.com/office/drawing/2014/main" id="{B3984B48-9CCE-8F4D-87C2-35A67D56B1A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46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AB4F432-ADC7-B64D-96D9-4AF497C4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Personnel</a:t>
            </a:r>
            <a:r>
              <a:rPr lang="nl-NL" dirty="0"/>
              <a:t> (</a:t>
            </a:r>
            <a:r>
              <a:rPr lang="nl-NL" dirty="0" err="1"/>
              <a:t>continued</a:t>
            </a:r>
            <a:r>
              <a:rPr lang="nl-NL" dirty="0"/>
              <a:t>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559576C-9CE0-6940-9DA5-1D4A54AC3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An </a:t>
            </a:r>
            <a:r>
              <a:rPr lang="nl-NL" dirty="0" err="1"/>
              <a:t>overview</a:t>
            </a:r>
            <a:r>
              <a:rPr lang="nl-NL" dirty="0"/>
              <a:t> has been </a:t>
            </a:r>
            <a:r>
              <a:rPr lang="nl-NL" dirty="0" err="1"/>
              <a:t>developed</a:t>
            </a:r>
            <a:r>
              <a:rPr lang="nl-NL" dirty="0"/>
              <a:t> </a:t>
            </a:r>
            <a:r>
              <a:rPr lang="nl-NL" dirty="0" err="1"/>
              <a:t>describing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necessary</a:t>
            </a:r>
            <a:r>
              <a:rPr lang="nl-NL" dirty="0"/>
              <a:t> </a:t>
            </a:r>
            <a:r>
              <a:rPr lang="nl-NL" dirty="0" err="1"/>
              <a:t>functions</a:t>
            </a:r>
            <a:r>
              <a:rPr lang="nl-NL" dirty="0"/>
              <a:t> in </a:t>
            </a:r>
            <a:r>
              <a:rPr lang="nl-NL" dirty="0" err="1"/>
              <a:t>organizations</a:t>
            </a:r>
            <a:r>
              <a:rPr lang="nl-NL" dirty="0"/>
              <a:t> running large-</a:t>
            </a:r>
            <a:r>
              <a:rPr lang="nl-NL" dirty="0" err="1"/>
              <a:t>scale</a:t>
            </a:r>
            <a:r>
              <a:rPr lang="nl-NL" dirty="0"/>
              <a:t> assessments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specific</a:t>
            </a:r>
            <a:r>
              <a:rPr lang="nl-NL" dirty="0"/>
              <a:t> professional </a:t>
            </a:r>
            <a:r>
              <a:rPr lang="nl-NL" dirty="0" err="1"/>
              <a:t>requirements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mentioned</a:t>
            </a:r>
            <a:r>
              <a:rPr lang="nl-NL" dirty="0"/>
              <a:t>:</a:t>
            </a:r>
          </a:p>
          <a:p>
            <a:r>
              <a:rPr lang="nl-NL" dirty="0"/>
              <a:t>Chief executives</a:t>
            </a:r>
          </a:p>
          <a:p>
            <a:r>
              <a:rPr lang="nl-NL" dirty="0"/>
              <a:t>Senior executives / </a:t>
            </a:r>
            <a:r>
              <a:rPr lang="nl-NL" dirty="0" err="1"/>
              <a:t>psychometrician</a:t>
            </a:r>
            <a:endParaRPr lang="nl-NL" dirty="0"/>
          </a:p>
          <a:p>
            <a:r>
              <a:rPr lang="nl-NL" dirty="0"/>
              <a:t>Managers / subject specialist</a:t>
            </a:r>
          </a:p>
          <a:p>
            <a:r>
              <a:rPr lang="nl-NL" dirty="0"/>
              <a:t>Chief </a:t>
            </a:r>
            <a:r>
              <a:rPr lang="nl-NL" dirty="0" err="1"/>
              <a:t>examiner</a:t>
            </a:r>
            <a:endParaRPr lang="nl-NL" dirty="0"/>
          </a:p>
          <a:p>
            <a:r>
              <a:rPr lang="nl-NL" dirty="0"/>
              <a:t>Item </a:t>
            </a:r>
            <a:r>
              <a:rPr lang="nl-NL" dirty="0" err="1"/>
              <a:t>writer</a:t>
            </a:r>
            <a:endParaRPr lang="nl-NL" dirty="0"/>
          </a:p>
          <a:p>
            <a:r>
              <a:rPr lang="nl-NL" dirty="0"/>
              <a:t>Assessor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FF8CA37D-262E-D440-9307-406E8488A14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966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B9B8A-938B-3045-8E14-DD8297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/>
              <a:t>Section</a:t>
            </a:r>
            <a:r>
              <a:rPr lang="nl-NL" dirty="0"/>
              <a:t> 2: </a:t>
            </a:r>
            <a:r>
              <a:rPr lang="nl-NL" dirty="0" err="1"/>
              <a:t>Operational</a:t>
            </a:r>
            <a:r>
              <a:rPr lang="nl-NL" dirty="0"/>
              <a:t> </a:t>
            </a:r>
            <a:r>
              <a:rPr lang="nl-NL" dirty="0" err="1"/>
              <a:t>Processes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A3ED0-5064-EA49-B117-A4544733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C83C-A1E7-A241-B022-FBAE77F43976}" type="slidenum">
              <a:rPr lang="nl-NL" smtClean="0"/>
              <a:t>9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E00D3C-A276-0F46-AB4F-FD51CE8C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Exam</a:t>
            </a:r>
            <a:r>
              <a:rPr lang="nl-NL" dirty="0"/>
              <a:t> development</a:t>
            </a:r>
          </a:p>
          <a:p>
            <a:endParaRPr lang="nl-NL" dirty="0"/>
          </a:p>
          <a:p>
            <a:r>
              <a:rPr lang="nl-NL" dirty="0" err="1"/>
              <a:t>Exam</a:t>
            </a:r>
            <a:r>
              <a:rPr lang="nl-NL" dirty="0"/>
              <a:t> </a:t>
            </a:r>
            <a:r>
              <a:rPr lang="nl-NL" dirty="0" err="1"/>
              <a:t>administration</a:t>
            </a:r>
            <a:endParaRPr lang="nl-NL" dirty="0"/>
          </a:p>
          <a:p>
            <a:endParaRPr lang="nl-NL" dirty="0"/>
          </a:p>
          <a:p>
            <a:r>
              <a:rPr lang="nl-NL" dirty="0" err="1"/>
              <a:t>Marking</a:t>
            </a:r>
            <a:endParaRPr lang="nl-NL" dirty="0"/>
          </a:p>
          <a:p>
            <a:endParaRPr lang="nl-NL" dirty="0"/>
          </a:p>
          <a:p>
            <a:r>
              <a:rPr lang="nl-NL" dirty="0" err="1"/>
              <a:t>Grading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Reporting</a:t>
            </a:r>
          </a:p>
        </p:txBody>
      </p:sp>
      <p:pic>
        <p:nvPicPr>
          <p:cNvPr id="8" name="Picture 3" descr="IAEA-logo">
            <a:extLst>
              <a:ext uri="{FF2B5EF4-FFF2-40B4-BE49-F238E27FC236}">
                <a16:creationId xmlns:a16="http://schemas.microsoft.com/office/drawing/2014/main" id="{ADEE4A84-C1F1-1B4D-BB38-AF2696DFACA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167" y="5030788"/>
            <a:ext cx="1587500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7747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610</Words>
  <Application>Microsoft Macintosh PowerPoint</Application>
  <PresentationFormat>Breedbeeld</PresentationFormat>
  <Paragraphs>97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Framework for Recognition </vt:lpstr>
      <vt:lpstr>Content</vt:lpstr>
      <vt:lpstr>Cause</vt:lpstr>
      <vt:lpstr>Diagram describing the framework</vt:lpstr>
      <vt:lpstr>The framework</vt:lpstr>
      <vt:lpstr>Section 1: Personnel</vt:lpstr>
      <vt:lpstr>Personnel (continued)</vt:lpstr>
      <vt:lpstr>Personnel (continued)</vt:lpstr>
      <vt:lpstr>Section 2: Operational Processes</vt:lpstr>
      <vt:lpstr>Section 3: Evaluation</vt:lpstr>
      <vt:lpstr>Section 3: Evaluation (continued)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for Recognition</dc:title>
  <dc:creator>Jan Wiegers (RvT)</dc:creator>
  <cp:lastModifiedBy>Jan Wiegers (RvT)</cp:lastModifiedBy>
  <cp:revision>12</cp:revision>
  <dcterms:created xsi:type="dcterms:W3CDTF">2019-04-03T09:28:22Z</dcterms:created>
  <dcterms:modified xsi:type="dcterms:W3CDTF">2019-05-20T14:33:44Z</dcterms:modified>
</cp:coreProperties>
</file>